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68" r:id="rId2"/>
    <p:sldId id="265" r:id="rId3"/>
    <p:sldId id="284" r:id="rId4"/>
    <p:sldId id="270" r:id="rId5"/>
    <p:sldId id="271" r:id="rId6"/>
    <p:sldId id="272" r:id="rId7"/>
    <p:sldId id="274" r:id="rId8"/>
    <p:sldId id="275" r:id="rId9"/>
    <p:sldId id="285" r:id="rId10"/>
    <p:sldId id="276" r:id="rId11"/>
    <p:sldId id="283" r:id="rId12"/>
    <p:sldId id="278" r:id="rId13"/>
    <p:sldId id="277" r:id="rId14"/>
    <p:sldId id="286" r:id="rId15"/>
    <p:sldId id="279" r:id="rId1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CC508"/>
    <a:srgbClr val="2ED78B"/>
    <a:srgbClr val="6ECDA0"/>
    <a:srgbClr val="86CABA"/>
    <a:srgbClr val="65E7FF"/>
    <a:srgbClr val="EBF1E9"/>
    <a:srgbClr val="AFB2AE"/>
    <a:srgbClr val="0B5D3E"/>
    <a:srgbClr val="FF6699"/>
    <a:srgbClr val="E87F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1" d="100"/>
          <a:sy n="61" d="100"/>
        </p:scale>
        <p:origin x="86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8730F4-2283-4732-905E-91B1D21A5E99}" type="datetimeFigureOut">
              <a:rPr lang="ko-KR" altLang="en-US" smtClean="0"/>
              <a:t>2019-10-03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B498AF-0620-4511-8513-DB74F8F273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1789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3F31D5-CC4C-4801-A3C9-BD22B1A8AE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DA4C534-BF80-4423-AE28-EAACF42135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564DCEC-AFFB-4858-970B-491B750BA5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C170D-CFCB-498E-9DF1-CCACD061D1FD}" type="datetimeFigureOut">
              <a:rPr lang="ko-KR" altLang="en-US" smtClean="0"/>
              <a:t>2019-10-03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B77FB86-97E4-43F0-B66D-28CFF59AF6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0CA156A-2A58-469D-872F-23C12C371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E6C24-C6B2-4614-8290-374E08D6B5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40366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153748-CE8A-4CC7-BED4-7415C1840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802878B-1763-4F13-94CC-8F3138A0F6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1ACEF9-4DE6-4D57-9CF5-F040CEDFC2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C170D-CFCB-498E-9DF1-CCACD061D1FD}" type="datetimeFigureOut">
              <a:rPr lang="ko-KR" altLang="en-US" smtClean="0"/>
              <a:t>2019-10-03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4D445CC-D7B9-4367-9D97-145B5F19D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5C8C993-99DB-43DF-B7AF-0B55083F83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E6C24-C6B2-4614-8290-374E08D6B5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21518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319D991-B235-4C61-B08F-B22E66D4FF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9FA34EB-D8B6-4476-99AB-D5EF4701AB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B53D519-E784-4408-9840-0EAD0405D9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C170D-CFCB-498E-9DF1-CCACD061D1FD}" type="datetimeFigureOut">
              <a:rPr lang="ko-KR" altLang="en-US" smtClean="0"/>
              <a:t>2019-10-03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389E796-70C5-4F15-B74D-3B9336CBE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03CC07E-1BD0-49BC-8272-D79575577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E6C24-C6B2-4614-8290-374E08D6B5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5074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CD6B50-06E7-4F66-89E4-4B326B6A7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C6004A6-1E4F-4BF2-9AC4-F430F8BC08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A07E268-2144-4614-8A12-BC788037C7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C170D-CFCB-498E-9DF1-CCACD061D1FD}" type="datetimeFigureOut">
              <a:rPr lang="ko-KR" altLang="en-US" smtClean="0"/>
              <a:t>2019-10-03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FB03212-F612-498E-AB03-EE17762597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BDC51E8-761C-417C-A72E-36E47DE85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E6C24-C6B2-4614-8290-374E08D6B5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17510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5B8E3A-5BF2-4E50-A981-0ED7D7782E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8B16C1D-89A4-44A3-A18C-2F4F0252C6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2B21D7D-2C02-4DE9-834E-1B0539B75E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C170D-CFCB-498E-9DF1-CCACD061D1FD}" type="datetimeFigureOut">
              <a:rPr lang="ko-KR" altLang="en-US" smtClean="0"/>
              <a:t>2019-10-03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1245D99-C3EE-4168-BA88-2BC7414C52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BC710A5-5E09-4C1B-A1A0-8705AB98C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E6C24-C6B2-4614-8290-374E08D6B5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33625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AA2753-C3D6-4AC0-B471-DEA33F5D8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174ADAF-8563-4684-AE51-95AA432793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B9BE33B-BFAC-483C-8EBA-A6DC91F189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9A3B187-F38B-47A8-B686-BE530A0E61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C170D-CFCB-498E-9DF1-CCACD061D1FD}" type="datetimeFigureOut">
              <a:rPr lang="ko-KR" altLang="en-US" smtClean="0"/>
              <a:t>2019-10-03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133E9D7-33C2-47B8-AA4E-61C4286603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D913F2B-740D-457B-AB29-25F532BE8D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E6C24-C6B2-4614-8290-374E08D6B5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00446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3105C0-0406-4A64-A785-9FF7470427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3042F09-955A-4D44-8E47-C1818FE2C1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A90E76C-EB34-4117-92C2-F6F732B1A2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E320802-BC06-4CEC-ABDB-2BB7FDA5CF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3217D92-7EAE-4FDC-A51D-FE3664BD58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78B1F42-079B-479A-948E-04FEACB597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C170D-CFCB-498E-9DF1-CCACD061D1FD}" type="datetimeFigureOut">
              <a:rPr lang="ko-KR" altLang="en-US" smtClean="0"/>
              <a:t>2019-10-03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B933061-459C-44DF-85BE-7DB07C85A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3272E96-5C0B-44F7-9AD4-C45826CC3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E6C24-C6B2-4614-8290-374E08D6B5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69482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6C6832-9F5D-4DEE-B43D-C3F1185B4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20FF266-613D-4AFA-A256-87F6457C3B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C170D-CFCB-498E-9DF1-CCACD061D1FD}" type="datetimeFigureOut">
              <a:rPr lang="ko-KR" altLang="en-US" smtClean="0"/>
              <a:t>2019-10-03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C4C15EF-6DA4-4671-9405-2F26AAAA1D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B442EEE-537C-48A9-A996-1E12C4757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E6C24-C6B2-4614-8290-374E08D6B5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103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4B9B7FB-B58A-4525-BEF7-BC60BFA8E8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C170D-CFCB-498E-9DF1-CCACD061D1FD}" type="datetimeFigureOut">
              <a:rPr lang="ko-KR" altLang="en-US" smtClean="0"/>
              <a:t>2019-10-03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0921556-C70B-4610-9E21-09ED22945E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2EA0F5E-0094-4699-9880-DA59E46D12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E6C24-C6B2-4614-8290-374E08D6B5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27323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9E6C55-5771-41D6-8FE5-BC83D4247D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F0897E-6431-4636-B4C4-6665464BAB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93CB7B2-2400-4010-B5D4-7155D9D7D0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9523865-1459-4EB8-92DF-021DEB1060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C170D-CFCB-498E-9DF1-CCACD061D1FD}" type="datetimeFigureOut">
              <a:rPr lang="ko-KR" altLang="en-US" smtClean="0"/>
              <a:t>2019-10-03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122C567-D267-4D70-BDA4-9ADFA97D5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78277F9-78FA-4EF8-9DF1-7F501A2E9B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E6C24-C6B2-4614-8290-374E08D6B5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12104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673E92-6457-46FA-929A-6B1269F838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7866040-0806-48AE-B3D5-0AB14DF65C6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FE3E053-E710-4256-8650-F2CB6CDAAB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E99EEE3-6C99-41C8-8889-1A5A7F4F21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C170D-CFCB-498E-9DF1-CCACD061D1FD}" type="datetimeFigureOut">
              <a:rPr lang="ko-KR" altLang="en-US" smtClean="0"/>
              <a:t>2019-10-03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9113B5F-E996-493E-BDD3-E3F738530E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1253333-C1AD-49E6-BF1B-3F2C971E8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E6C24-C6B2-4614-8290-374E08D6B5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19022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6809830-680D-4859-8B1A-DD7F3162B9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2DC293A-82A9-40C6-8504-462EA5E93D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F96823E-5697-489E-8B31-167AE0A0D7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DC170D-CFCB-498E-9DF1-CCACD061D1FD}" type="datetimeFigureOut">
              <a:rPr lang="ko-KR" altLang="en-US" smtClean="0"/>
              <a:t>2019-10-03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88186B0-04FA-4C42-81E3-6EA482E9B2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D12F856-2F1B-4706-99B2-1F8A2F7F1A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CE6C24-C6B2-4614-8290-374E08D6B5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95376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9ED29423-26F7-4619-BEA9-5CCC9AA6A61D}"/>
              </a:ext>
            </a:extLst>
          </p:cNvPr>
          <p:cNvSpPr/>
          <p:nvPr/>
        </p:nvSpPr>
        <p:spPr>
          <a:xfrm>
            <a:off x="0" y="-108798"/>
            <a:ext cx="12216800" cy="4212077"/>
          </a:xfrm>
          <a:prstGeom prst="rect">
            <a:avLst/>
          </a:prstGeom>
          <a:solidFill>
            <a:srgbClr val="6ECDA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16C4C89F-E99C-4F07-ABB6-8E9C6EF7DE7F}"/>
              </a:ext>
            </a:extLst>
          </p:cNvPr>
          <p:cNvSpPr txBox="1">
            <a:spLocks/>
          </p:cNvSpPr>
          <p:nvPr/>
        </p:nvSpPr>
        <p:spPr>
          <a:xfrm>
            <a:off x="223736" y="350789"/>
            <a:ext cx="1303507" cy="33024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제안발표</a:t>
            </a: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91DCAD45-B5BA-44F5-B476-37724CB0F89C}"/>
              </a:ext>
            </a:extLst>
          </p:cNvPr>
          <p:cNvSpPr txBox="1">
            <a:spLocks/>
          </p:cNvSpPr>
          <p:nvPr/>
        </p:nvSpPr>
        <p:spPr>
          <a:xfrm>
            <a:off x="992103" y="1428668"/>
            <a:ext cx="10351400" cy="25276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이 날 어때</a:t>
            </a:r>
            <a:r>
              <a:rPr kumimoji="0" lang="en-US" altLang="ko-KR" sz="6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!?</a:t>
            </a:r>
            <a:endParaRPr kumimoji="0" lang="en-US" altLang="ko-KR" sz="6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302020204030204"/>
              <a:ea typeface="나눔고딕" panose="020D0604000000000000" pitchFamily="50" charset="-127"/>
              <a:cs typeface="+mj-cs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377DDA3-EFE0-494A-A48B-64B5D536D763}"/>
              </a:ext>
            </a:extLst>
          </p:cNvPr>
          <p:cNvCxnSpPr>
            <a:cxnSpLocks/>
          </p:cNvCxnSpPr>
          <p:nvPr/>
        </p:nvCxnSpPr>
        <p:spPr>
          <a:xfrm>
            <a:off x="389106" y="739403"/>
            <a:ext cx="156615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제목 1">
            <a:extLst>
              <a:ext uri="{FF2B5EF4-FFF2-40B4-BE49-F238E27FC236}">
                <a16:creationId xmlns:a16="http://schemas.microsoft.com/office/drawing/2014/main" id="{24FA1664-5654-49C7-845E-755270B5B1EE}"/>
              </a:ext>
            </a:extLst>
          </p:cNvPr>
          <p:cNvSpPr txBox="1">
            <a:spLocks/>
          </p:cNvSpPr>
          <p:nvPr/>
        </p:nvSpPr>
        <p:spPr>
          <a:xfrm>
            <a:off x="9102445" y="5226996"/>
            <a:ext cx="2859932" cy="13065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302020204030204"/>
                <a:ea typeface="나눔고딕" panose="020D0604000000000000" pitchFamily="50" charset="-127"/>
                <a:cs typeface="+mj-cs"/>
              </a:rPr>
              <a:t>201520971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302020204030204"/>
                <a:ea typeface="나눔고딕" panose="020D0604000000000000" pitchFamily="50" charset="-127"/>
                <a:cs typeface="+mj-cs"/>
              </a:rPr>
              <a:t>이현주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302020204030204"/>
              <a:ea typeface="나눔고딕" panose="020D0604000000000000" pitchFamily="50" charset="-127"/>
              <a:cs typeface="+mj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302020204030204"/>
                <a:ea typeface="나눔고딕" panose="020D0604000000000000" pitchFamily="50" charset="-127"/>
                <a:cs typeface="+mj-cs"/>
              </a:rPr>
              <a:t>201520991 </a:t>
            </a:r>
            <a:r>
              <a:rPr kumimoji="0" lang="ko-KR" alt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302020204030204"/>
                <a:ea typeface="나눔고딕" panose="020D0604000000000000" pitchFamily="50" charset="-127"/>
                <a:cs typeface="+mj-cs"/>
              </a:rPr>
              <a:t>곽명섭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302020204030204"/>
              <a:ea typeface="나눔고딕" panose="020D0604000000000000" pitchFamily="50" charset="-127"/>
              <a:cs typeface="+mj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302020204030204"/>
                <a:ea typeface="나눔고딕" panose="020D0604000000000000" pitchFamily="50" charset="-127"/>
                <a:cs typeface="+mj-cs"/>
              </a:rPr>
              <a:t>201520995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302020204030204"/>
                <a:ea typeface="나눔고딕" panose="020D0604000000000000" pitchFamily="50" charset="-127"/>
                <a:cs typeface="+mj-cs"/>
              </a:rPr>
              <a:t>강찬혁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C7D76A6C-AAE7-40D3-8CD5-26AC7592793A}"/>
              </a:ext>
            </a:extLst>
          </p:cNvPr>
          <p:cNvCxnSpPr>
            <a:cxnSpLocks/>
          </p:cNvCxnSpPr>
          <p:nvPr/>
        </p:nvCxnSpPr>
        <p:spPr>
          <a:xfrm>
            <a:off x="8278238" y="5191328"/>
            <a:ext cx="3293529" cy="0"/>
          </a:xfrm>
          <a:prstGeom prst="line">
            <a:avLst/>
          </a:prstGeom>
          <a:ln>
            <a:solidFill>
              <a:srgbClr val="129E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제목 1">
            <a:extLst>
              <a:ext uri="{FF2B5EF4-FFF2-40B4-BE49-F238E27FC236}">
                <a16:creationId xmlns:a16="http://schemas.microsoft.com/office/drawing/2014/main" id="{8B82BB04-1A93-4546-9BFC-868B54FAAF05}"/>
              </a:ext>
            </a:extLst>
          </p:cNvPr>
          <p:cNvSpPr txBox="1">
            <a:spLocks/>
          </p:cNvSpPr>
          <p:nvPr/>
        </p:nvSpPr>
        <p:spPr>
          <a:xfrm>
            <a:off x="9112172" y="5226996"/>
            <a:ext cx="2859932" cy="13065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201520971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이현주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201520991 </a:t>
            </a:r>
            <a:r>
              <a:rPr kumimoji="0" lang="ko-KR" alt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곽명섭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201520995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강찬혁</a:t>
            </a:r>
          </a:p>
        </p:txBody>
      </p:sp>
      <p:sp>
        <p:nvSpPr>
          <p:cNvPr id="21" name="제목 1">
            <a:extLst>
              <a:ext uri="{FF2B5EF4-FFF2-40B4-BE49-F238E27FC236}">
                <a16:creationId xmlns:a16="http://schemas.microsoft.com/office/drawing/2014/main" id="{5DDCE8C8-0721-4055-827F-F652A05456D6}"/>
              </a:ext>
            </a:extLst>
          </p:cNvPr>
          <p:cNvSpPr txBox="1">
            <a:spLocks/>
          </p:cNvSpPr>
          <p:nvPr/>
        </p:nvSpPr>
        <p:spPr>
          <a:xfrm>
            <a:off x="10012500" y="4773453"/>
            <a:ext cx="1842873" cy="33024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4</a:t>
            </a:r>
            <a:r>
              <a:rPr lang="ko-KR" altLang="en-US" sz="2000" b="1" dirty="0" err="1">
                <a:solidFill>
                  <a:schemeClr val="bg2">
                    <a:lumMod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딸라조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B8C80B3-E0C2-4E6E-8A80-001F0D216924}"/>
              </a:ext>
            </a:extLst>
          </p:cNvPr>
          <p:cNvSpPr/>
          <p:nvPr/>
        </p:nvSpPr>
        <p:spPr>
          <a:xfrm>
            <a:off x="-12400" y="4282175"/>
            <a:ext cx="12216800" cy="45719"/>
          </a:xfrm>
          <a:prstGeom prst="rect">
            <a:avLst/>
          </a:prstGeom>
          <a:solidFill>
            <a:srgbClr val="17D37E">
              <a:alpha val="9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F4868CD3-8817-42C9-ACEB-3FA7BF80EB57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2ED78B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0" y="2827562"/>
            <a:ext cx="3952102" cy="1342947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5932FAB1-2408-405B-B65C-C3E141AA6D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rgbClr val="2ED78B">
                <a:tint val="45000"/>
                <a:satMod val="400000"/>
              </a:srgbClr>
            </a:duotone>
          </a:blip>
          <a:srcRect l="50000"/>
          <a:stretch/>
        </p:blipFill>
        <p:spPr>
          <a:xfrm>
            <a:off x="8703611" y="2826390"/>
            <a:ext cx="1976051" cy="1342947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55337D83-3995-485B-AFCF-B3759C461D8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rgbClr val="2ED78B">
                <a:tint val="45000"/>
                <a:satMod val="400000"/>
              </a:srgbClr>
            </a:duotone>
          </a:blip>
          <a:srcRect t="15625" r="49952"/>
          <a:stretch/>
        </p:blipFill>
        <p:spPr>
          <a:xfrm>
            <a:off x="10238843" y="3035964"/>
            <a:ext cx="1977957" cy="1133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8524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D08292C3-B0EF-4C1D-AF50-95B586213283}"/>
              </a:ext>
            </a:extLst>
          </p:cNvPr>
          <p:cNvSpPr/>
          <p:nvPr/>
        </p:nvSpPr>
        <p:spPr>
          <a:xfrm>
            <a:off x="0" y="0"/>
            <a:ext cx="12216800" cy="1186774"/>
          </a:xfrm>
          <a:prstGeom prst="rect">
            <a:avLst/>
          </a:prstGeom>
          <a:solidFill>
            <a:schemeClr val="bg2">
              <a:lumMod val="90000"/>
              <a:alpha val="86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73ED2A5-E9EA-41E1-A820-0F2789EA5B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990" y="265247"/>
            <a:ext cx="9719553" cy="656279"/>
          </a:xfrm>
        </p:spPr>
        <p:txBody>
          <a:bodyPr>
            <a:noAutofit/>
          </a:bodyPr>
          <a:lstStyle/>
          <a:p>
            <a:r>
              <a:rPr lang="ko-KR" altLang="en-US" sz="4300" dirty="0">
                <a:solidFill>
                  <a:schemeClr val="bg2">
                    <a:lumMod val="2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타겟 분석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0D28686-58FF-48F8-8C67-11936666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33552" y="3305432"/>
            <a:ext cx="3231292" cy="15713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54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10~20</a:t>
            </a:r>
            <a:r>
              <a:rPr lang="ko-KR" altLang="en-US" sz="54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대</a:t>
            </a:r>
          </a:p>
        </p:txBody>
      </p:sp>
    </p:spTree>
    <p:extLst>
      <p:ext uri="{BB962C8B-B14F-4D97-AF65-F5344CB8AC3E}">
        <p14:creationId xmlns:p14="http://schemas.microsoft.com/office/powerpoint/2010/main" val="15022656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D08292C3-B0EF-4C1D-AF50-95B586213283}"/>
              </a:ext>
            </a:extLst>
          </p:cNvPr>
          <p:cNvSpPr/>
          <p:nvPr/>
        </p:nvSpPr>
        <p:spPr>
          <a:xfrm>
            <a:off x="0" y="0"/>
            <a:ext cx="12216800" cy="1186774"/>
          </a:xfrm>
          <a:prstGeom prst="rect">
            <a:avLst/>
          </a:prstGeom>
          <a:solidFill>
            <a:schemeClr val="bg2">
              <a:lumMod val="90000"/>
              <a:alpha val="86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73ED2A5-E9EA-41E1-A820-0F2789EA5B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990" y="265247"/>
            <a:ext cx="9719553" cy="656279"/>
          </a:xfrm>
        </p:spPr>
        <p:txBody>
          <a:bodyPr>
            <a:noAutofit/>
          </a:bodyPr>
          <a:lstStyle/>
          <a:p>
            <a:r>
              <a:rPr lang="ko-KR" altLang="en-US" sz="4300" dirty="0">
                <a:solidFill>
                  <a:schemeClr val="bg2">
                    <a:lumMod val="2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경쟁사 분석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0D28686-58FF-48F8-8C67-11936666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기획 이유 </a:t>
            </a:r>
            <a:endParaRPr lang="en-US" altLang="ko-KR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endParaRPr lang="ko-KR" altLang="en-US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E1F2708-12AD-42BE-AE68-85A87C1270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3443" y="2578443"/>
            <a:ext cx="2201813" cy="390848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82639DF-FF92-42F8-A3A1-D94DD553D6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4685" y="2578443"/>
            <a:ext cx="5480946" cy="378434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09726B9-0D6D-4E7C-A650-D4AC4FA1D9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2201" y="2578443"/>
            <a:ext cx="2201813" cy="3908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4310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D08292C3-B0EF-4C1D-AF50-95B586213283}"/>
              </a:ext>
            </a:extLst>
          </p:cNvPr>
          <p:cNvSpPr/>
          <p:nvPr/>
        </p:nvSpPr>
        <p:spPr>
          <a:xfrm>
            <a:off x="0" y="0"/>
            <a:ext cx="12216800" cy="1186774"/>
          </a:xfrm>
          <a:prstGeom prst="rect">
            <a:avLst/>
          </a:prstGeom>
          <a:solidFill>
            <a:schemeClr val="bg2">
              <a:lumMod val="90000"/>
              <a:alpha val="86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73ED2A5-E9EA-41E1-A820-0F2789EA5B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990" y="265247"/>
            <a:ext cx="9719553" cy="656279"/>
          </a:xfrm>
        </p:spPr>
        <p:txBody>
          <a:bodyPr>
            <a:noAutofit/>
          </a:bodyPr>
          <a:lstStyle/>
          <a:p>
            <a:r>
              <a:rPr lang="ko-KR" altLang="en-US" sz="4300" dirty="0">
                <a:solidFill>
                  <a:schemeClr val="bg2">
                    <a:lumMod val="2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구현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9EFBDE43-1B25-4AB4-A46A-FC55C281A7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26896" y="3107368"/>
            <a:ext cx="1872323" cy="173598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A6D1A0E-AF53-4122-8458-A588126CA7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7453" y="4333422"/>
            <a:ext cx="1937718" cy="50993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0A90645-DA20-4187-A838-4C4D1BEBE8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1580" y="3020965"/>
            <a:ext cx="1569464" cy="1312457"/>
          </a:xfrm>
          <a:prstGeom prst="rect">
            <a:avLst/>
          </a:prstGeom>
        </p:spPr>
      </p:pic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3C41EED8-4BCF-4282-91BD-AB19CB5E55AB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서버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, DB, 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희망사항</a:t>
            </a:r>
            <a:endParaRPr lang="en-US" altLang="ko-KR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ko-KR" altLang="en-US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452802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D08292C3-B0EF-4C1D-AF50-95B586213283}"/>
              </a:ext>
            </a:extLst>
          </p:cNvPr>
          <p:cNvSpPr/>
          <p:nvPr/>
        </p:nvSpPr>
        <p:spPr>
          <a:xfrm>
            <a:off x="0" y="0"/>
            <a:ext cx="12216800" cy="1186774"/>
          </a:xfrm>
          <a:prstGeom prst="rect">
            <a:avLst/>
          </a:prstGeom>
          <a:solidFill>
            <a:schemeClr val="bg2">
              <a:lumMod val="90000"/>
              <a:alpha val="86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73ED2A5-E9EA-41E1-A820-0F2789EA5B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990" y="265247"/>
            <a:ext cx="9719553" cy="656279"/>
          </a:xfrm>
        </p:spPr>
        <p:txBody>
          <a:bodyPr>
            <a:noAutofit/>
          </a:bodyPr>
          <a:lstStyle/>
          <a:p>
            <a:r>
              <a:rPr lang="ko-KR" altLang="en-US" sz="4300" dirty="0">
                <a:solidFill>
                  <a:schemeClr val="bg2">
                    <a:lumMod val="2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데이터셋과 모델링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0D28686-58FF-48F8-8C67-11936666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2004~2019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서울 대공원 일별 입장객 데이터</a:t>
            </a:r>
            <a:endParaRPr lang="en-US" altLang="ko-KR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pPr marL="0" indent="0">
              <a:buNone/>
            </a:pPr>
            <a:endParaRPr lang="en-US" altLang="ko-KR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endParaRPr lang="ko-KR" altLang="en-US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D028062-F2BC-49ED-B29E-BEC7B80ED2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82" t="23755" r="38449" b="12796"/>
          <a:stretch/>
        </p:blipFill>
        <p:spPr>
          <a:xfrm>
            <a:off x="1061544" y="2477620"/>
            <a:ext cx="7039303" cy="4217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6339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D08292C3-B0EF-4C1D-AF50-95B586213283}"/>
              </a:ext>
            </a:extLst>
          </p:cNvPr>
          <p:cNvSpPr/>
          <p:nvPr/>
        </p:nvSpPr>
        <p:spPr>
          <a:xfrm>
            <a:off x="0" y="0"/>
            <a:ext cx="12216800" cy="1186774"/>
          </a:xfrm>
          <a:prstGeom prst="rect">
            <a:avLst/>
          </a:prstGeom>
          <a:solidFill>
            <a:schemeClr val="bg2">
              <a:lumMod val="90000"/>
              <a:alpha val="86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73ED2A5-E9EA-41E1-A820-0F2789EA5B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990" y="265247"/>
            <a:ext cx="9719553" cy="656279"/>
          </a:xfrm>
        </p:spPr>
        <p:txBody>
          <a:bodyPr>
            <a:noAutofit/>
          </a:bodyPr>
          <a:lstStyle/>
          <a:p>
            <a:r>
              <a:rPr lang="ko-KR" altLang="en-US" sz="4300" dirty="0">
                <a:solidFill>
                  <a:schemeClr val="bg2">
                    <a:lumMod val="2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데이터셋과 모델링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0D28686-58FF-48F8-8C67-11936666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2009~2019 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서울시 일별 기상관측 데이터</a:t>
            </a:r>
            <a:endParaRPr lang="en-US" altLang="ko-KR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1987~2019 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서울시 일별 대기오염 데이터</a:t>
            </a:r>
            <a:endParaRPr lang="en-US" altLang="ko-KR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endParaRPr lang="en-US" altLang="ko-KR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전국 관광지 월별 데이터</a:t>
            </a:r>
            <a:endParaRPr lang="en-US" altLang="ko-KR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endParaRPr lang="en-US" altLang="ko-KR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endParaRPr lang="ko-KR" altLang="en-US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963306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D08292C3-B0EF-4C1D-AF50-95B586213283}"/>
              </a:ext>
            </a:extLst>
          </p:cNvPr>
          <p:cNvSpPr/>
          <p:nvPr/>
        </p:nvSpPr>
        <p:spPr>
          <a:xfrm>
            <a:off x="0" y="0"/>
            <a:ext cx="12216800" cy="1186774"/>
          </a:xfrm>
          <a:prstGeom prst="rect">
            <a:avLst/>
          </a:prstGeom>
          <a:solidFill>
            <a:schemeClr val="bg2">
              <a:lumMod val="90000"/>
              <a:alpha val="86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73ED2A5-E9EA-41E1-A820-0F2789EA5B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990" y="265247"/>
            <a:ext cx="9719553" cy="656279"/>
          </a:xfrm>
        </p:spPr>
        <p:txBody>
          <a:bodyPr>
            <a:noAutofit/>
          </a:bodyPr>
          <a:lstStyle/>
          <a:p>
            <a:r>
              <a:rPr lang="ko-KR" altLang="en-US" sz="4300" dirty="0">
                <a:solidFill>
                  <a:schemeClr val="bg2">
                    <a:lumMod val="2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데이터셋과 모델링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0D28686-58FF-48F8-8C67-11936666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70539" y="3547332"/>
            <a:ext cx="7748394" cy="86814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분류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(Classification) + 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시계열 핵심 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feature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추출</a:t>
            </a:r>
          </a:p>
        </p:txBody>
      </p:sp>
    </p:spTree>
    <p:extLst>
      <p:ext uri="{BB962C8B-B14F-4D97-AF65-F5344CB8AC3E}">
        <p14:creationId xmlns:p14="http://schemas.microsoft.com/office/powerpoint/2010/main" val="14755682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1517B1CF-658D-4A9A-B0DA-C8124AA93AE5}"/>
              </a:ext>
            </a:extLst>
          </p:cNvPr>
          <p:cNvSpPr/>
          <p:nvPr/>
        </p:nvSpPr>
        <p:spPr>
          <a:xfrm>
            <a:off x="0" y="0"/>
            <a:ext cx="12216800" cy="1186774"/>
          </a:xfrm>
          <a:prstGeom prst="rect">
            <a:avLst/>
          </a:prstGeom>
          <a:solidFill>
            <a:schemeClr val="bg2">
              <a:lumMod val="90000"/>
              <a:alpha val="86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73ED2A5-E9EA-41E1-A820-0F2789EA5B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612" y="265247"/>
            <a:ext cx="9719553" cy="656279"/>
          </a:xfrm>
        </p:spPr>
        <p:txBody>
          <a:bodyPr>
            <a:noAutofit/>
          </a:bodyPr>
          <a:lstStyle/>
          <a:p>
            <a:r>
              <a:rPr lang="en-US" altLang="ko-KR" sz="4300" dirty="0">
                <a:solidFill>
                  <a:schemeClr val="bg2">
                    <a:lumMod val="2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Contents</a:t>
            </a:r>
            <a:endParaRPr lang="ko-KR" altLang="en-US" sz="4300" dirty="0">
              <a:solidFill>
                <a:schemeClr val="bg2">
                  <a:lumMod val="25000"/>
                </a:schemeClr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0D28686-58FF-48F8-8C67-11936666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문제점</a:t>
            </a:r>
            <a:endParaRPr lang="en-US" altLang="ko-KR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marL="0" indent="0">
              <a:buNone/>
            </a:pPr>
            <a:endParaRPr lang="en-US" altLang="ko-KR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marL="0" indent="0">
              <a:buNone/>
            </a:pPr>
            <a:r>
              <a:rPr lang="ko-KR" altLang="en-US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타겟분석</a:t>
            </a:r>
            <a:endParaRPr lang="en-US" altLang="ko-KR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endParaRPr lang="en-US" altLang="ko-KR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marL="0" indent="0">
              <a:buNone/>
            </a:pP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해결</a:t>
            </a:r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, </a:t>
            </a: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분석 목표</a:t>
            </a:r>
            <a:endParaRPr lang="en-US" altLang="ko-KR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endParaRPr lang="en-US" altLang="ko-KR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marL="0" indent="0">
              <a:buNone/>
            </a:pP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구현 및 개발</a:t>
            </a:r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, </a:t>
            </a: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데이터셋</a:t>
            </a:r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, </a:t>
            </a: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모델 등등 구체적인 것들</a:t>
            </a:r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?</a:t>
            </a: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endParaRPr lang="en-US" altLang="ko-KR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endParaRPr lang="ko-KR" altLang="en-US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4" name="원형: 비어 있음 3">
            <a:extLst>
              <a:ext uri="{FF2B5EF4-FFF2-40B4-BE49-F238E27FC236}">
                <a16:creationId xmlns:a16="http://schemas.microsoft.com/office/drawing/2014/main" id="{EA7EC5F1-66CE-4DCD-AC65-B1984DCF7647}"/>
              </a:ext>
            </a:extLst>
          </p:cNvPr>
          <p:cNvSpPr/>
          <p:nvPr/>
        </p:nvSpPr>
        <p:spPr>
          <a:xfrm>
            <a:off x="437131" y="1927655"/>
            <a:ext cx="197708" cy="197708"/>
          </a:xfrm>
          <a:prstGeom prst="donut">
            <a:avLst/>
          </a:prstGeom>
          <a:solidFill>
            <a:srgbClr val="2ED78B"/>
          </a:solidFill>
          <a:ln>
            <a:solidFill>
              <a:srgbClr val="3CC50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원형: 비어 있음 6">
            <a:extLst>
              <a:ext uri="{FF2B5EF4-FFF2-40B4-BE49-F238E27FC236}">
                <a16:creationId xmlns:a16="http://schemas.microsoft.com/office/drawing/2014/main" id="{C4CAE7BD-32EB-4309-8173-3AFDFC86CD31}"/>
              </a:ext>
            </a:extLst>
          </p:cNvPr>
          <p:cNvSpPr/>
          <p:nvPr/>
        </p:nvSpPr>
        <p:spPr>
          <a:xfrm>
            <a:off x="437131" y="2955560"/>
            <a:ext cx="197708" cy="197708"/>
          </a:xfrm>
          <a:prstGeom prst="donut">
            <a:avLst/>
          </a:prstGeom>
          <a:solidFill>
            <a:srgbClr val="2ED78B"/>
          </a:solidFill>
          <a:ln>
            <a:solidFill>
              <a:srgbClr val="3CC50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원형: 비어 있음 7">
            <a:extLst>
              <a:ext uri="{FF2B5EF4-FFF2-40B4-BE49-F238E27FC236}">
                <a16:creationId xmlns:a16="http://schemas.microsoft.com/office/drawing/2014/main" id="{870AEFF7-DB73-4753-A9D4-986F8A2D5B21}"/>
              </a:ext>
            </a:extLst>
          </p:cNvPr>
          <p:cNvSpPr/>
          <p:nvPr/>
        </p:nvSpPr>
        <p:spPr>
          <a:xfrm>
            <a:off x="437131" y="3966577"/>
            <a:ext cx="197708" cy="197708"/>
          </a:xfrm>
          <a:prstGeom prst="donut">
            <a:avLst/>
          </a:prstGeom>
          <a:solidFill>
            <a:srgbClr val="2ED78B"/>
          </a:solidFill>
          <a:ln>
            <a:solidFill>
              <a:srgbClr val="3CC50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원형: 비어 있음 8">
            <a:extLst>
              <a:ext uri="{FF2B5EF4-FFF2-40B4-BE49-F238E27FC236}">
                <a16:creationId xmlns:a16="http://schemas.microsoft.com/office/drawing/2014/main" id="{B64A2C9F-9B22-40BE-8D75-354ED78367EC}"/>
              </a:ext>
            </a:extLst>
          </p:cNvPr>
          <p:cNvSpPr/>
          <p:nvPr/>
        </p:nvSpPr>
        <p:spPr>
          <a:xfrm>
            <a:off x="437131" y="4977595"/>
            <a:ext cx="197708" cy="197708"/>
          </a:xfrm>
          <a:prstGeom prst="donut">
            <a:avLst/>
          </a:prstGeom>
          <a:solidFill>
            <a:srgbClr val="2ED78B"/>
          </a:solidFill>
          <a:ln>
            <a:solidFill>
              <a:srgbClr val="3CC50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76717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D08292C3-B0EF-4C1D-AF50-95B586213283}"/>
              </a:ext>
            </a:extLst>
          </p:cNvPr>
          <p:cNvSpPr/>
          <p:nvPr/>
        </p:nvSpPr>
        <p:spPr>
          <a:xfrm>
            <a:off x="0" y="0"/>
            <a:ext cx="12216800" cy="1186774"/>
          </a:xfrm>
          <a:prstGeom prst="rect">
            <a:avLst/>
          </a:prstGeom>
          <a:solidFill>
            <a:schemeClr val="bg2">
              <a:lumMod val="90000"/>
              <a:alpha val="86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36A0D0E5-357D-41B4-B386-256C23DB7666}"/>
              </a:ext>
            </a:extLst>
          </p:cNvPr>
          <p:cNvSpPr txBox="1">
            <a:spLocks/>
          </p:cNvSpPr>
          <p:nvPr/>
        </p:nvSpPr>
        <p:spPr>
          <a:xfrm>
            <a:off x="362990" y="298199"/>
            <a:ext cx="9719553" cy="6562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문제점</a:t>
            </a:r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F3A99B47-B029-47C3-8D3A-0C0EF5A408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6251" y="1846646"/>
            <a:ext cx="5032354" cy="4351338"/>
          </a:xfrm>
        </p:spPr>
      </p:pic>
    </p:spTree>
    <p:extLst>
      <p:ext uri="{BB962C8B-B14F-4D97-AF65-F5344CB8AC3E}">
        <p14:creationId xmlns:p14="http://schemas.microsoft.com/office/powerpoint/2010/main" val="7610286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D08292C3-B0EF-4C1D-AF50-95B586213283}"/>
              </a:ext>
            </a:extLst>
          </p:cNvPr>
          <p:cNvSpPr/>
          <p:nvPr/>
        </p:nvSpPr>
        <p:spPr>
          <a:xfrm>
            <a:off x="0" y="0"/>
            <a:ext cx="12216800" cy="1186774"/>
          </a:xfrm>
          <a:prstGeom prst="rect">
            <a:avLst/>
          </a:prstGeom>
          <a:solidFill>
            <a:schemeClr val="bg2">
              <a:lumMod val="90000"/>
              <a:alpha val="86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4FD834DC-6ACF-4D76-B5AC-1F7AB3B9BE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17706" y="2870360"/>
            <a:ext cx="5675008" cy="341750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459EA11-0E87-4109-BF6B-6727FF73C0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5462" y="2067238"/>
            <a:ext cx="6330970" cy="3795811"/>
          </a:xfrm>
          <a:prstGeom prst="rect">
            <a:avLst/>
          </a:prstGeom>
        </p:spPr>
      </p:pic>
      <p:sp>
        <p:nvSpPr>
          <p:cNvPr id="9" name="제목 1">
            <a:extLst>
              <a:ext uri="{FF2B5EF4-FFF2-40B4-BE49-F238E27FC236}">
                <a16:creationId xmlns:a16="http://schemas.microsoft.com/office/drawing/2014/main" id="{36A0D0E5-357D-41B4-B386-256C23DB7666}"/>
              </a:ext>
            </a:extLst>
          </p:cNvPr>
          <p:cNvSpPr txBox="1">
            <a:spLocks/>
          </p:cNvSpPr>
          <p:nvPr/>
        </p:nvSpPr>
        <p:spPr>
          <a:xfrm>
            <a:off x="362990" y="298199"/>
            <a:ext cx="9719553" cy="6562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문제점</a:t>
            </a:r>
          </a:p>
        </p:txBody>
      </p:sp>
    </p:spTree>
    <p:extLst>
      <p:ext uri="{BB962C8B-B14F-4D97-AF65-F5344CB8AC3E}">
        <p14:creationId xmlns:p14="http://schemas.microsoft.com/office/powerpoint/2010/main" val="16142838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D08292C3-B0EF-4C1D-AF50-95B586213283}"/>
              </a:ext>
            </a:extLst>
          </p:cNvPr>
          <p:cNvSpPr/>
          <p:nvPr/>
        </p:nvSpPr>
        <p:spPr>
          <a:xfrm>
            <a:off x="0" y="0"/>
            <a:ext cx="12216800" cy="1186774"/>
          </a:xfrm>
          <a:prstGeom prst="rect">
            <a:avLst/>
          </a:prstGeom>
          <a:solidFill>
            <a:schemeClr val="bg2">
              <a:lumMod val="90000"/>
              <a:alpha val="86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73ED2A5-E9EA-41E1-A820-0F2789EA5B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990" y="265247"/>
            <a:ext cx="9719553" cy="656279"/>
          </a:xfrm>
        </p:spPr>
        <p:txBody>
          <a:bodyPr>
            <a:noAutofit/>
          </a:bodyPr>
          <a:lstStyle/>
          <a:p>
            <a:r>
              <a:rPr lang="ko-KR" altLang="en-US" sz="4300" dirty="0">
                <a:solidFill>
                  <a:schemeClr val="bg2">
                    <a:lumMod val="2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문제점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C51D492-1CEB-4C53-B40A-272DEB0DB2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8665" y="2592855"/>
            <a:ext cx="5829805" cy="349026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7954898A-61E5-4DFB-B2E2-2C5440FB23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521" y="1793214"/>
            <a:ext cx="6797629" cy="3749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446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D08292C3-B0EF-4C1D-AF50-95B586213283}"/>
              </a:ext>
            </a:extLst>
          </p:cNvPr>
          <p:cNvSpPr/>
          <p:nvPr/>
        </p:nvSpPr>
        <p:spPr>
          <a:xfrm>
            <a:off x="0" y="0"/>
            <a:ext cx="12216800" cy="1186774"/>
          </a:xfrm>
          <a:prstGeom prst="rect">
            <a:avLst/>
          </a:prstGeom>
          <a:solidFill>
            <a:schemeClr val="bg2">
              <a:lumMod val="90000"/>
              <a:alpha val="86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73ED2A5-E9EA-41E1-A820-0F2789EA5B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990" y="265247"/>
            <a:ext cx="9719553" cy="656279"/>
          </a:xfrm>
        </p:spPr>
        <p:txBody>
          <a:bodyPr>
            <a:noAutofit/>
          </a:bodyPr>
          <a:lstStyle/>
          <a:p>
            <a:r>
              <a:rPr lang="ko-KR" altLang="en-US" sz="4300" dirty="0">
                <a:solidFill>
                  <a:schemeClr val="bg2">
                    <a:lumMod val="2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해결책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0D28686-58FF-48F8-8C67-11936666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일별 관광객수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, 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날씨 데이터셋 등을 이용</a:t>
            </a:r>
            <a:endParaRPr lang="en-US" altLang="ko-KR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r>
              <a:rPr lang="ko-KR" altLang="en-US" dirty="0" err="1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머신러닝을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통해 학습</a:t>
            </a:r>
            <a:endParaRPr lang="en-US" altLang="ko-KR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미래의 특정 날짜에 어느 정도로 사람이 올 지를 예측</a:t>
            </a:r>
            <a:endParaRPr lang="en-US" altLang="ko-KR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pPr marL="0" indent="0">
              <a:buNone/>
            </a:pPr>
            <a:endParaRPr lang="ko-KR" altLang="en-US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863658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D08292C3-B0EF-4C1D-AF50-95B586213283}"/>
              </a:ext>
            </a:extLst>
          </p:cNvPr>
          <p:cNvSpPr/>
          <p:nvPr/>
        </p:nvSpPr>
        <p:spPr>
          <a:xfrm>
            <a:off x="0" y="0"/>
            <a:ext cx="12216800" cy="1186774"/>
          </a:xfrm>
          <a:prstGeom prst="rect">
            <a:avLst/>
          </a:prstGeom>
          <a:solidFill>
            <a:schemeClr val="bg2">
              <a:lumMod val="90000"/>
              <a:alpha val="86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73ED2A5-E9EA-41E1-A820-0F2789EA5B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990" y="265247"/>
            <a:ext cx="9719553" cy="656279"/>
          </a:xfrm>
        </p:spPr>
        <p:txBody>
          <a:bodyPr>
            <a:noAutofit/>
          </a:bodyPr>
          <a:lstStyle/>
          <a:p>
            <a:r>
              <a:rPr lang="ko-KR" altLang="en-US" sz="4300" dirty="0">
                <a:solidFill>
                  <a:schemeClr val="bg2">
                    <a:lumMod val="2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타겟 분석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0D28686-58FF-48F8-8C67-11936666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소중한 여름휴가 기간에 놀이공원</a:t>
            </a:r>
            <a:endParaRPr lang="en-US" altLang="ko-KR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pPr marL="0" indent="0">
              <a:buNone/>
            </a:pP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에서 티 익스프레스를 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10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번 타고 싶은 </a:t>
            </a:r>
            <a:endParaRPr lang="en-US" altLang="ko-KR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pPr marL="0" indent="0">
              <a:buNone/>
            </a:pP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사람</a:t>
            </a:r>
          </a:p>
        </p:txBody>
      </p:sp>
      <p:pic>
        <p:nvPicPr>
          <p:cNvPr id="7" name="그림 6" descr="사람, 실외, 쥐고있는, 남자이(가) 표시된 사진&#10;&#10;자동 생성된 설명">
            <a:extLst>
              <a:ext uri="{FF2B5EF4-FFF2-40B4-BE49-F238E27FC236}">
                <a16:creationId xmlns:a16="http://schemas.microsoft.com/office/drawing/2014/main" id="{3CD1BBAB-D1B1-4034-87E0-3E231B90A1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8291" y="1825625"/>
            <a:ext cx="3525509" cy="4716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9912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D08292C3-B0EF-4C1D-AF50-95B586213283}"/>
              </a:ext>
            </a:extLst>
          </p:cNvPr>
          <p:cNvSpPr/>
          <p:nvPr/>
        </p:nvSpPr>
        <p:spPr>
          <a:xfrm>
            <a:off x="0" y="0"/>
            <a:ext cx="12216800" cy="1186774"/>
          </a:xfrm>
          <a:prstGeom prst="rect">
            <a:avLst/>
          </a:prstGeom>
          <a:solidFill>
            <a:schemeClr val="bg2">
              <a:lumMod val="90000"/>
              <a:alpha val="86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73ED2A5-E9EA-41E1-A820-0F2789EA5B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990" y="265247"/>
            <a:ext cx="9719553" cy="656279"/>
          </a:xfrm>
        </p:spPr>
        <p:txBody>
          <a:bodyPr>
            <a:noAutofit/>
          </a:bodyPr>
          <a:lstStyle/>
          <a:p>
            <a:r>
              <a:rPr lang="ko-KR" altLang="en-US" sz="4300" dirty="0">
                <a:solidFill>
                  <a:schemeClr val="bg2">
                    <a:lumMod val="2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타겟 분석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0D28686-58FF-48F8-8C67-11936666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눈치게임에서 </a:t>
            </a:r>
            <a:endParaRPr lang="en-US" altLang="ko-KR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pPr marL="0" indent="0">
              <a:buNone/>
            </a:pP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승리하고 싶은 사람들</a:t>
            </a:r>
          </a:p>
        </p:txBody>
      </p:sp>
      <p:pic>
        <p:nvPicPr>
          <p:cNvPr id="8" name="그림 7" descr="사람, 건물, 실외, 스포츠이(가) 표시된 사진&#10;&#10;자동 생성된 설명">
            <a:extLst>
              <a:ext uri="{FF2B5EF4-FFF2-40B4-BE49-F238E27FC236}">
                <a16:creationId xmlns:a16="http://schemas.microsoft.com/office/drawing/2014/main" id="{DBA11397-929D-4FDC-A4FE-09DC7F3DB9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5455" y="2098725"/>
            <a:ext cx="4958345" cy="4078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510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D08292C3-B0EF-4C1D-AF50-95B586213283}"/>
              </a:ext>
            </a:extLst>
          </p:cNvPr>
          <p:cNvSpPr/>
          <p:nvPr/>
        </p:nvSpPr>
        <p:spPr>
          <a:xfrm>
            <a:off x="0" y="0"/>
            <a:ext cx="12216800" cy="1186774"/>
          </a:xfrm>
          <a:prstGeom prst="rect">
            <a:avLst/>
          </a:prstGeom>
          <a:solidFill>
            <a:schemeClr val="bg2">
              <a:lumMod val="90000"/>
              <a:alpha val="86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73ED2A5-E9EA-41E1-A820-0F2789EA5B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990" y="265247"/>
            <a:ext cx="9719553" cy="656279"/>
          </a:xfrm>
        </p:spPr>
        <p:txBody>
          <a:bodyPr>
            <a:noAutofit/>
          </a:bodyPr>
          <a:lstStyle/>
          <a:p>
            <a:r>
              <a:rPr lang="ko-KR" altLang="en-US" sz="4300" dirty="0">
                <a:solidFill>
                  <a:schemeClr val="bg2">
                    <a:lumMod val="2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타겟 분석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0D28686-58FF-48F8-8C67-11936666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공황장애가 있지만 놀이기구를 타고 싶은 사람</a:t>
            </a:r>
          </a:p>
        </p:txBody>
      </p:sp>
      <p:pic>
        <p:nvPicPr>
          <p:cNvPr id="5" name="그림 4" descr="남자, 셔츠이(가) 표시된 사진&#10;&#10;자동 생성된 설명">
            <a:extLst>
              <a:ext uri="{FF2B5EF4-FFF2-40B4-BE49-F238E27FC236}">
                <a16:creationId xmlns:a16="http://schemas.microsoft.com/office/drawing/2014/main" id="{173115DD-B788-45AC-BD42-91380748E8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332" y="2690649"/>
            <a:ext cx="6881543" cy="3796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0450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412</TotalTime>
  <Words>137</Words>
  <Application>Microsoft Office PowerPoint</Application>
  <PresentationFormat>와이드스크린</PresentationFormat>
  <Paragraphs>48</Paragraphs>
  <Slides>15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0" baseType="lpstr">
      <vt:lpstr>12롯데마트드림Light</vt:lpstr>
      <vt:lpstr>12롯데마트드림Medium</vt:lpstr>
      <vt:lpstr>맑은 고딕</vt:lpstr>
      <vt:lpstr>Arial</vt:lpstr>
      <vt:lpstr>Office 테마</vt:lpstr>
      <vt:lpstr>PowerPoint 프레젠테이션</vt:lpstr>
      <vt:lpstr>Contents</vt:lpstr>
      <vt:lpstr>PowerPoint 프레젠테이션</vt:lpstr>
      <vt:lpstr>PowerPoint 프레젠테이션</vt:lpstr>
      <vt:lpstr>문제점</vt:lpstr>
      <vt:lpstr>해결책</vt:lpstr>
      <vt:lpstr>타겟 분석</vt:lpstr>
      <vt:lpstr>타겟 분석</vt:lpstr>
      <vt:lpstr>타겟 분석</vt:lpstr>
      <vt:lpstr>타겟 분석</vt:lpstr>
      <vt:lpstr>경쟁사 분석</vt:lpstr>
      <vt:lpstr>구현</vt:lpstr>
      <vt:lpstr>데이터셋과 모델링</vt:lpstr>
      <vt:lpstr>데이터셋과 모델링</vt:lpstr>
      <vt:lpstr>데이터셋과 모델링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집중교육1제안발표</dc:title>
  <dc:creator>kwakms123@ajou.ac.kr</dc:creator>
  <cp:lastModifiedBy>kwakms123@ajou.ac.kr</cp:lastModifiedBy>
  <cp:revision>35</cp:revision>
  <dcterms:created xsi:type="dcterms:W3CDTF">2019-09-30T08:08:50Z</dcterms:created>
  <dcterms:modified xsi:type="dcterms:W3CDTF">2019-10-03T06:21:19Z</dcterms:modified>
</cp:coreProperties>
</file>